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3" r:id="rId4"/>
    <p:sldId id="265" r:id="rId5"/>
    <p:sldId id="266" r:id="rId6"/>
    <p:sldId id="267" r:id="rId7"/>
    <p:sldId id="259" r:id="rId8"/>
    <p:sldId id="261" r:id="rId9"/>
    <p:sldId id="262"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74" autoAdjust="0"/>
    <p:restoredTop sz="96377" autoAdjust="0"/>
  </p:normalViewPr>
  <p:slideViewPr>
    <p:cSldViewPr>
      <p:cViewPr>
        <p:scale>
          <a:sx n="110" d="100"/>
          <a:sy n="110" d="100"/>
        </p:scale>
        <p:origin x="13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B8849-1F3A-724E-9651-966E9F4DA115}" type="datetimeFigureOut">
              <a:rPr lang="en-US" smtClean="0"/>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31E74-5087-E941-B502-17290B3700A8}" type="slidenum">
              <a:rPr lang="en-US" smtClean="0"/>
              <a:t>‹#›</a:t>
            </a:fld>
            <a:endParaRPr lang="en-US"/>
          </a:p>
        </p:txBody>
      </p:sp>
    </p:spTree>
    <p:extLst>
      <p:ext uri="{BB962C8B-B14F-4D97-AF65-F5344CB8AC3E}">
        <p14:creationId xmlns:p14="http://schemas.microsoft.com/office/powerpoint/2010/main" val="30283213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late 2007, the Cloud-Aerosol Lidar with Orthogonal Polarization (CALIOP) aboard the A-train changed its nadir-viewing angle. The original viewing angle of 0.3° (changed to 3° in 2007) allowed the polarization capabilities of the Lidar to determine the orientation of ice crystals. This is because viewing ice clouds at a nadir angle closer to 0° will yield specular reflection due to horizontally oriented ice. Similarly to how a mirror will reflect a laser that is pointed perpendicular to the plane of the mirror, oriented ice crystals return a strong integrated attenuated backscatter while also returning low depolarization values. This results in a distinguished depolarization and attenuated backscatter signature for horizontally oriented ice crystals as opposed to ice crystals that have no pattern in orientation (i.e. randomly oriented ice). In a preliminary search, it is found that up to 20% of warm (250 - 270 K) mid- latitude middle level clouds contain horizontally oriented ice. By taking advantage of the nearly synchronous orbits of the A-train constellation, an opportune dataset from 2006 and 2007 is compiled. This dataset includes collocated products from the CloudSat Cloud Profiling Radar (CPR), CALIOP, and the Aqua Moderate-resolution Imaging Spectroradiometer (MODIS). The Lidar capabilities of CALIOP in conjunction with the microwave sensitivity to precipitation provided by the CloudSat CPR give a unique point of view to explore the connection between these two physical phenomena. Similarly, the spatial imaging from MODIS yields insights into the phase of cloud layer tops and particles’ effective radii. MODIS aerosol optical depths may also shed light upon the cloud ice nucleation mechanisms that also may play a large role in the precipitation process. Preliminary results suggest that not all marine regions have the same occurrences of HOIC; the Northern Hemisphere demonstrates a strong seasonal dependence with a maximum in the winter months while the Southern Hemisphere is mostly seasonally independent. Using collocated CloudSat retrievals of precipitation we find a strong correlation between the occurrences of HOIC and precipitation, which will be explored in the presentation.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D31E74-5087-E941-B502-17290B3700A8}" type="slidenum">
              <a:rPr lang="en-US" smtClean="0"/>
              <a:t>1</a:t>
            </a:fld>
            <a:endParaRPr lang="en-US"/>
          </a:p>
        </p:txBody>
      </p:sp>
    </p:spTree>
    <p:extLst>
      <p:ext uri="{BB962C8B-B14F-4D97-AF65-F5344CB8AC3E}">
        <p14:creationId xmlns:p14="http://schemas.microsoft.com/office/powerpoint/2010/main" val="99542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basics…</a:t>
            </a:r>
          </a:p>
          <a:p>
            <a:r>
              <a:rPr lang="en-US" dirty="0" smtClean="0"/>
              <a:t>Basic cloud physics stuff</a:t>
            </a:r>
          </a:p>
          <a:p>
            <a:r>
              <a:rPr lang="en-US" dirty="0" smtClean="0"/>
              <a:t>Why is precipitation important?</a:t>
            </a:r>
          </a:p>
          <a:p>
            <a:r>
              <a:rPr lang="en-US" sz="1000" dirty="0" smtClean="0"/>
              <a:t>[Why is looking over the ocean important?]</a:t>
            </a:r>
          </a:p>
          <a:p>
            <a:endParaRPr lang="en-US" sz="1000" dirty="0" smtClean="0"/>
          </a:p>
          <a:p>
            <a:r>
              <a:rPr lang="en-US" sz="1000" dirty="0" smtClean="0"/>
              <a:t>WHAT YOU FOUND – WHY IT’S IMPORTANT.</a:t>
            </a:r>
          </a:p>
          <a:p>
            <a:endParaRPr lang="en-US" sz="1000" dirty="0" smtClean="0"/>
          </a:p>
          <a:p>
            <a:r>
              <a:rPr lang="en-US" sz="2400" dirty="0" smtClean="0"/>
              <a:t>Cloud physics and microphysics. Optical properties of clouds relate to cloud behavior (i.e. nucleation, precipitation, …)</a:t>
            </a:r>
          </a:p>
          <a:p>
            <a:r>
              <a:rPr lang="en-US" sz="2400" dirty="0" smtClean="0"/>
              <a:t>Active and passive space satellites allow us to further understand the relationships between cloud properties and surface precipitation -&gt; further understand cloud lifecycle, precipitation, and the water cycle.</a:t>
            </a:r>
          </a:p>
          <a:p>
            <a:r>
              <a:rPr lang="en-US" sz="2400" dirty="0" smtClean="0"/>
              <a:t>Warm, mid-level, mid-latitude marine clouds have distinct ice signature.</a:t>
            </a:r>
          </a:p>
          <a:p>
            <a:pPr lvl="1"/>
            <a:r>
              <a:rPr lang="en-US" sz="2000" dirty="0" smtClean="0"/>
              <a:t>CALIOP specular reflection = HOIC. What does this mean for</a:t>
            </a:r>
          </a:p>
          <a:p>
            <a:pPr lvl="1"/>
            <a:r>
              <a:rPr lang="en-US" sz="2000" dirty="0" smtClean="0"/>
              <a:t>Ice nucleation has big implications for precipitation</a:t>
            </a:r>
          </a:p>
          <a:p>
            <a:pPr lvl="1"/>
            <a:endParaRPr lang="en-US" sz="2000" dirty="0" smtClean="0"/>
          </a:p>
          <a:p>
            <a:endParaRPr lang="en-US" sz="1000" dirty="0" smtClean="0"/>
          </a:p>
          <a:p>
            <a:endParaRPr lang="en-US" dirty="0"/>
          </a:p>
          <a:p>
            <a:r>
              <a:rPr lang="en-US" dirty="0"/>
              <a:t>----- Meeting Notes (9/5/14 11:54) -----</a:t>
            </a:r>
          </a:p>
          <a:p>
            <a:r>
              <a:rPr lang="en-US" dirty="0"/>
              <a:t>how we parameterize precipitation in models in this part of the world. </a:t>
            </a:r>
          </a:p>
          <a:p>
            <a:r>
              <a:rPr lang="en-US" dirty="0"/>
              <a:t>draw connections between society. </a:t>
            </a:r>
          </a:p>
          <a:p>
            <a:r>
              <a:rPr lang="en-US" dirty="0"/>
              <a:t>----- Meeting Notes (9/5/14 12:08) -----</a:t>
            </a:r>
          </a:p>
          <a:p>
            <a:r>
              <a:rPr lang="en-US" dirty="0"/>
              <a:t>Why it's important: when HOIC was first found, we could not confirm that they were precipitating, or that it was ice. </a:t>
            </a:r>
          </a:p>
          <a:p>
            <a:endParaRPr lang="en-US" dirty="0"/>
          </a:p>
        </p:txBody>
      </p:sp>
      <p:sp>
        <p:nvSpPr>
          <p:cNvPr id="4" name="Slide Number Placeholder 3"/>
          <p:cNvSpPr>
            <a:spLocks noGrp="1"/>
          </p:cNvSpPr>
          <p:nvPr>
            <p:ph type="sldNum" sz="quarter" idx="10"/>
          </p:nvPr>
        </p:nvSpPr>
        <p:spPr/>
        <p:txBody>
          <a:bodyPr/>
          <a:lstStyle/>
          <a:p>
            <a:fld id="{24D31E74-5087-E941-B502-17290B3700A8}" type="slidenum">
              <a:rPr lang="en-US" smtClean="0"/>
              <a:t>2</a:t>
            </a:fld>
            <a:endParaRPr lang="en-US"/>
          </a:p>
        </p:txBody>
      </p:sp>
    </p:spTree>
    <p:extLst>
      <p:ext uri="{BB962C8B-B14F-4D97-AF65-F5344CB8AC3E}">
        <p14:creationId xmlns:p14="http://schemas.microsoft.com/office/powerpoint/2010/main" val="166203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CloudSat Cloud Profiling Radar (CPR) operates at 94 GHz (millimeter-wavelength).; its operating wavelength is very short for radar. This shortwave nature makes it more sensitive than most other weather radars. The shorter wavelength allows the radar to see smaller particles of liquid water and ice (i.e. lighter precipitation).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CALIOP</a:t>
            </a:r>
            <a:r>
              <a:rPr lang="en-US" sz="1200" baseline="0" dirty="0" smtClean="0"/>
              <a:t>: Cloud Aerosol Lidar with Orthogonal Polarization. Lidar that provides high resolution vertical profiles of clouds and aerosols.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532 nm and 1064 nm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MODIS: Moderate </a:t>
            </a:r>
            <a:r>
              <a:rPr lang="en-US" sz="1200" baseline="0" dirty="0" err="1" smtClean="0"/>
              <a:t>esolution</a:t>
            </a:r>
            <a:r>
              <a:rPr lang="en-US" sz="1200" baseline="0" dirty="0" smtClean="0"/>
              <a:t> Imaging Spectroradiometer </a:t>
            </a:r>
          </a:p>
          <a:p>
            <a:endParaRPr lang="en-US" dirty="0" smtClean="0"/>
          </a:p>
        </p:txBody>
      </p:sp>
      <p:sp>
        <p:nvSpPr>
          <p:cNvPr id="4" name="Slide Number Placeholder 3"/>
          <p:cNvSpPr>
            <a:spLocks noGrp="1"/>
          </p:cNvSpPr>
          <p:nvPr>
            <p:ph type="sldNum" sz="quarter" idx="10"/>
          </p:nvPr>
        </p:nvSpPr>
        <p:spPr/>
        <p:txBody>
          <a:bodyPr/>
          <a:lstStyle/>
          <a:p>
            <a:fld id="{24D31E74-5087-E941-B502-17290B3700A8}" type="slidenum">
              <a:rPr lang="en-US" smtClean="0"/>
              <a:t>3</a:t>
            </a:fld>
            <a:endParaRPr lang="en-US"/>
          </a:p>
        </p:txBody>
      </p:sp>
    </p:spTree>
    <p:extLst>
      <p:ext uri="{BB962C8B-B14F-4D97-AF65-F5344CB8AC3E}">
        <p14:creationId xmlns:p14="http://schemas.microsoft.com/office/powerpoint/2010/main" val="62436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31E74-5087-E941-B502-17290B3700A8}" type="slidenum">
              <a:rPr lang="en-US" smtClean="0"/>
              <a:t>4</a:t>
            </a:fld>
            <a:endParaRPr lang="en-US"/>
          </a:p>
        </p:txBody>
      </p:sp>
    </p:spTree>
    <p:extLst>
      <p:ext uri="{BB962C8B-B14F-4D97-AF65-F5344CB8AC3E}">
        <p14:creationId xmlns:p14="http://schemas.microsoft.com/office/powerpoint/2010/main" val="127052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CALIOP can detect oriented ice</a:t>
            </a:r>
          </a:p>
          <a:p>
            <a:pPr marL="171450" indent="-171450">
              <a:buFontTx/>
              <a:buChar char="-"/>
            </a:pPr>
            <a:r>
              <a:rPr lang="en-US" baseline="0" dirty="0" smtClean="0"/>
              <a:t>CloudSat (being an active MW instrument). Can detect light </a:t>
            </a:r>
            <a:r>
              <a:rPr lang="en-US" baseline="0" dirty="0" err="1" smtClean="0"/>
              <a:t>precip</a:t>
            </a:r>
            <a:r>
              <a:rPr lang="en-US" baseline="0" dirty="0" smtClean="0"/>
              <a:t> and distinguish between snow and rain. It’s very sensitive</a:t>
            </a:r>
          </a:p>
          <a:p>
            <a:pPr marL="171450" indent="-171450">
              <a:buFontTx/>
              <a:buChar char="-"/>
            </a:pPr>
            <a:r>
              <a:rPr lang="en-US" baseline="0" dirty="0" smtClean="0"/>
              <a:t>These are what’s special about what I’m doing. New integrated approach.</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V3 CALIOP phase retrieval: high backscatter and low depolarization ratio</a:t>
            </a:r>
          </a:p>
          <a:p>
            <a:pPr marL="171450" indent="-171450">
              <a:buFontTx/>
              <a:buChar char="-"/>
            </a:pPr>
            <a:endParaRPr lang="en-US" dirty="0"/>
          </a:p>
          <a:p>
            <a:pPr marL="171450" indent="-171450">
              <a:buFontTx/>
              <a:buChar char="-"/>
            </a:pPr>
            <a:r>
              <a:rPr lang="en-US" dirty="0"/>
              <a:t>----- Meeting Notes (9/5/14 11:54) -----</a:t>
            </a:r>
          </a:p>
          <a:p>
            <a:pPr marL="171450" indent="-171450">
              <a:buFontTx/>
              <a:buChar char="-"/>
            </a:pPr>
            <a:r>
              <a:rPr lang="en-US" dirty="0"/>
              <a:t>Show case study first. We know it's water and not ice because of the relationship between TAB and DPR.</a:t>
            </a:r>
          </a:p>
          <a:p>
            <a:pPr marL="171450" indent="-171450">
              <a:buFontTx/>
              <a:buChar char="-"/>
            </a:pPr>
            <a:r>
              <a:rPr lang="en-US" dirty="0"/>
              <a:t>Show case study, then explain HOIC microphysics. </a:t>
            </a:r>
          </a:p>
          <a:p>
            <a:pPr marL="171450" indent="-171450">
              <a:buFontTx/>
              <a:buChar char="-"/>
            </a:pPr>
            <a:r>
              <a:rPr lang="en-US" dirty="0"/>
              <a:t>CALIOP measures how much of the</a:t>
            </a:r>
          </a:p>
          <a:p>
            <a:pPr marL="171450" indent="-171450">
              <a:buFontTx/>
              <a:buChar char="-"/>
            </a:pPr>
            <a:r>
              <a:rPr lang="en-US" dirty="0"/>
              <a:t>Ratio tells what percentage is becoming depolarized.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D31E74-5087-E941-B502-17290B3700A8}" type="slidenum">
              <a:rPr lang="en-US" smtClean="0"/>
              <a:t>7</a:t>
            </a:fld>
            <a:endParaRPr lang="en-US"/>
          </a:p>
        </p:txBody>
      </p:sp>
    </p:spTree>
    <p:extLst>
      <p:ext uri="{BB962C8B-B14F-4D97-AF65-F5344CB8AC3E}">
        <p14:creationId xmlns:p14="http://schemas.microsoft.com/office/powerpoint/2010/main" val="248631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Pull figures out of Bob’s HOIC proposal. </a:t>
            </a:r>
          </a:p>
          <a:p>
            <a:r>
              <a:rPr lang="en-US" dirty="0" smtClean="0"/>
              <a:t>Statistics:</a:t>
            </a:r>
          </a:p>
          <a:p>
            <a:r>
              <a:rPr lang="en-US" dirty="0" smtClean="0"/>
              <a:t>+</a:t>
            </a:r>
            <a:r>
              <a:rPr lang="en-US" baseline="0" dirty="0" smtClean="0"/>
              <a:t> seasonal dependence, hemispheric dependence.</a:t>
            </a:r>
          </a:p>
          <a:p>
            <a:r>
              <a:rPr lang="en-US" baseline="0" dirty="0" smtClean="0"/>
              <a:t>+ histogram of cloud top temperature : very warm, but they’re still generating ice… the question is WHY</a:t>
            </a:r>
          </a:p>
          <a:p>
            <a:r>
              <a:rPr lang="en-US" baseline="0" dirty="0" smtClean="0"/>
              <a:t>+ </a:t>
            </a:r>
          </a:p>
          <a:p>
            <a:endParaRPr lang="en-US" baseline="0" dirty="0" smtClean="0"/>
          </a:p>
          <a:p>
            <a:endParaRPr lang="en-US" baseline="0" dirty="0" smtClean="0"/>
          </a:p>
          <a:p>
            <a:r>
              <a:rPr lang="en-US" sz="1200" b="1" kern="1200" dirty="0" smtClean="0">
                <a:solidFill>
                  <a:schemeClr val="tx1"/>
                </a:solidFill>
                <a:effectLst/>
                <a:latin typeface="+mn-lt"/>
                <a:ea typeface="+mn-ea"/>
                <a:cs typeface="+mn-cs"/>
              </a:rPr>
              <a:t>We found that in February 2007 20% off all clouds with cloud tops less than 5km had an oriented ice signature in the northern hemisphere. In contrast, the southern hemisphere has almost no seasonal dependence with about 10% of all clouds between 60 to 30 S having ice as detected by CALIOP with most of these cases oriented</a:t>
            </a:r>
            <a:r>
              <a:rPr lang="en-US" sz="1200" kern="1200" dirty="0" smtClean="0">
                <a:solidFill>
                  <a:schemeClr val="tx1"/>
                </a:solidFill>
                <a:effectLst/>
                <a:latin typeface="+mn-lt"/>
                <a:ea typeface="+mn-ea"/>
                <a:cs typeface="+mn-cs"/>
              </a:rPr>
              <a:t>. </a:t>
            </a:r>
            <a:endParaRPr lang="en-US" dirty="0" smtClean="0"/>
          </a:p>
          <a:p>
            <a:endParaRPr lang="en-US" dirty="0"/>
          </a:p>
          <a:p>
            <a:r>
              <a:rPr lang="en-US" dirty="0"/>
              <a:t>----- Meeting Notes (9/5/14 11:54) -----</a:t>
            </a:r>
          </a:p>
          <a:p>
            <a:r>
              <a:rPr lang="en-US" dirty="0"/>
              <a:t>In this slide, just say what data was used and how you filtered. Eliminate the last bullet. </a:t>
            </a:r>
          </a:p>
          <a:p>
            <a:endParaRPr lang="en-US" dirty="0"/>
          </a:p>
          <a:p>
            <a:r>
              <a:rPr lang="en-US" dirty="0"/>
              <a:t>If you look at the proposal</a:t>
            </a:r>
          </a:p>
          <a:p>
            <a:r>
              <a:rPr lang="en-US" dirty="0"/>
              <a:t>What's the distribution of temperature that we see the distrubtion of ice?</a:t>
            </a:r>
          </a:p>
          <a:p>
            <a:r>
              <a:rPr lang="en-US" dirty="0"/>
              <a:t>Warm ice is oriented. Oriented ice occurs in relatively low clouds.</a:t>
            </a:r>
          </a:p>
        </p:txBody>
      </p:sp>
      <p:sp>
        <p:nvSpPr>
          <p:cNvPr id="4" name="Slide Number Placeholder 3"/>
          <p:cNvSpPr>
            <a:spLocks noGrp="1"/>
          </p:cNvSpPr>
          <p:nvPr>
            <p:ph type="sldNum" sz="quarter" idx="10"/>
          </p:nvPr>
        </p:nvSpPr>
        <p:spPr/>
        <p:txBody>
          <a:bodyPr/>
          <a:lstStyle/>
          <a:p>
            <a:fld id="{24D31E74-5087-E941-B502-17290B3700A8}" type="slidenum">
              <a:rPr lang="en-US" smtClean="0"/>
              <a:t>8</a:t>
            </a:fld>
            <a:endParaRPr lang="en-US"/>
          </a:p>
        </p:txBody>
      </p:sp>
    </p:spTree>
    <p:extLst>
      <p:ext uri="{BB962C8B-B14F-4D97-AF65-F5344CB8AC3E}">
        <p14:creationId xmlns:p14="http://schemas.microsoft.com/office/powerpoint/2010/main" val="104618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CALIOP launched in 2006. Changed nadir angle 	from 	0.3 </a:t>
            </a:r>
            <a:r>
              <a:rPr lang="en-US" dirty="0" err="1" smtClean="0"/>
              <a:t>deg</a:t>
            </a:r>
            <a:r>
              <a:rPr lang="en-US" dirty="0" smtClean="0"/>
              <a:t> to 3 </a:t>
            </a:r>
            <a:r>
              <a:rPr lang="en-US" dirty="0" err="1" smtClean="0"/>
              <a:t>deg</a:t>
            </a:r>
            <a:r>
              <a:rPr lang="en-US" dirty="0" smtClean="0"/>
              <a:t> in 11/07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24D31E74-5087-E941-B502-17290B3700A8}" type="slidenum">
              <a:rPr lang="en-US" smtClean="0"/>
              <a:t>9</a:t>
            </a:fld>
            <a:endParaRPr lang="en-US"/>
          </a:p>
        </p:txBody>
      </p:sp>
    </p:spTree>
    <p:extLst>
      <p:ext uri="{BB962C8B-B14F-4D97-AF65-F5344CB8AC3E}">
        <p14:creationId xmlns:p14="http://schemas.microsoft.com/office/powerpoint/2010/main" val="152394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EFA20-DF19-4A66-9EE2-BA85B776E0D9}" type="datetimeFigureOut">
              <a:rPr lang="en-US" smtClean="0"/>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EFA20-DF19-4A66-9EE2-BA85B776E0D9}"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EFA20-DF19-4A66-9EE2-BA85B776E0D9}" type="datetimeFigureOut">
              <a:rPr lang="en-US" smtClean="0"/>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EFA20-DF19-4A66-9EE2-BA85B776E0D9}" type="datetimeFigureOut">
              <a:rPr lang="en-US" smtClean="0"/>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EFA20-DF19-4A66-9EE2-BA85B776E0D9}" type="datetimeFigureOut">
              <a:rPr lang="en-US" smtClean="0"/>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EFA20-DF19-4A66-9EE2-BA85B776E0D9}"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EFA20-DF19-4A66-9EE2-BA85B776E0D9}" type="datetimeFigureOut">
              <a:rPr lang="en-US" smtClean="0"/>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EFA20-DF19-4A66-9EE2-BA85B776E0D9}" type="datetimeFigureOut">
              <a:rPr lang="en-US" smtClean="0"/>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30E0-5624-49F4-B6F3-9865E55586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1828800"/>
            <a:ext cx="8686800" cy="1470025"/>
          </a:xfrm>
          <a:noFill/>
        </p:spPr>
        <p:txBody>
          <a:bodyPr>
            <a:noAutofit/>
          </a:bodyPr>
          <a:lstStyle/>
          <a:p>
            <a:r>
              <a:rPr lang="en-US" sz="3600" b="1" dirty="0" smtClean="0"/>
              <a:t>Horizontally </a:t>
            </a:r>
            <a:r>
              <a:rPr lang="en-US" sz="3600" b="1" dirty="0"/>
              <a:t>Oriented Ice and Precipitation in </a:t>
            </a:r>
            <a:r>
              <a:rPr lang="en-US" sz="3600" b="1" dirty="0" smtClean="0"/>
              <a:t>Maritime </a:t>
            </a:r>
            <a:r>
              <a:rPr lang="en-US" sz="3600" b="1" dirty="0"/>
              <a:t>Clouds Using </a:t>
            </a:r>
            <a:r>
              <a:rPr lang="en-US" sz="3600" b="1" dirty="0" smtClean="0"/>
              <a:t>CloudSat</a:t>
            </a:r>
            <a:r>
              <a:rPr lang="en-US" sz="3600" b="1" dirty="0"/>
              <a:t>, CALIOP, and MODIS Observations</a:t>
            </a:r>
            <a:endParaRPr lang="en-US" sz="3600" dirty="0"/>
          </a:p>
        </p:txBody>
      </p:sp>
      <p:sp>
        <p:nvSpPr>
          <p:cNvPr id="3" name="Subtitle 2"/>
          <p:cNvSpPr>
            <a:spLocks noGrp="1"/>
          </p:cNvSpPr>
          <p:nvPr>
            <p:ph type="subTitle" idx="1"/>
          </p:nvPr>
        </p:nvSpPr>
        <p:spPr>
          <a:xfrm>
            <a:off x="228600" y="3657600"/>
            <a:ext cx="8686800" cy="2590800"/>
          </a:xfrm>
        </p:spPr>
        <p:txBody>
          <a:bodyPr>
            <a:noAutofit/>
          </a:bodyPr>
          <a:lstStyle/>
          <a:p>
            <a:pPr>
              <a:lnSpc>
                <a:spcPct val="80000"/>
              </a:lnSpc>
            </a:pPr>
            <a:r>
              <a:rPr lang="en-US" sz="2200" dirty="0" smtClean="0"/>
              <a:t>Alexa Ross</a:t>
            </a:r>
          </a:p>
          <a:p>
            <a:pPr>
              <a:lnSpc>
                <a:spcPct val="80000"/>
              </a:lnSpc>
            </a:pPr>
            <a:r>
              <a:rPr lang="en-US" sz="2200" dirty="0" smtClean="0"/>
              <a:t>Steve Ackerman</a:t>
            </a:r>
          </a:p>
          <a:p>
            <a:pPr>
              <a:lnSpc>
                <a:spcPct val="80000"/>
              </a:lnSpc>
            </a:pPr>
            <a:r>
              <a:rPr lang="en-US" sz="2200" dirty="0" smtClean="0"/>
              <a:t>Robert </a:t>
            </a:r>
            <a:r>
              <a:rPr lang="en-US" sz="2200" dirty="0" err="1" smtClean="0"/>
              <a:t>Holz</a:t>
            </a:r>
            <a:endParaRPr lang="en-US" sz="2200" dirty="0" smtClean="0"/>
          </a:p>
          <a:p>
            <a:pPr>
              <a:lnSpc>
                <a:spcPct val="80000"/>
              </a:lnSpc>
            </a:pPr>
            <a:r>
              <a:rPr lang="en-US" sz="2200" dirty="0" smtClean="0"/>
              <a:t>University of Wisconsin – Madison</a:t>
            </a:r>
          </a:p>
          <a:p>
            <a:pPr>
              <a:lnSpc>
                <a:spcPct val="80000"/>
              </a:lnSpc>
            </a:pPr>
            <a:r>
              <a:rPr lang="en-US" sz="2200" dirty="0" smtClean="0"/>
              <a:t>Cooperative Institute for Meteorological and Satellite Studies (CIMSS)</a:t>
            </a:r>
          </a:p>
          <a:p>
            <a:pPr>
              <a:lnSpc>
                <a:spcPct val="80000"/>
              </a:lnSpc>
            </a:pPr>
            <a:r>
              <a:rPr lang="en-US" sz="2200" dirty="0" smtClean="0"/>
              <a:t>10 September 2014</a:t>
            </a:r>
            <a:endParaRPr lang="en-US" sz="2200" dirty="0"/>
          </a:p>
        </p:txBody>
      </p:sp>
      <p:pic>
        <p:nvPicPr>
          <p:cNvPr id="5" name="Picture 4" descr="cimss-logo.png"/>
          <p:cNvPicPr>
            <a:picLocks noChangeAspect="1"/>
          </p:cNvPicPr>
          <p:nvPr/>
        </p:nvPicPr>
        <p:blipFill>
          <a:blip r:embed="rId3"/>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4"/>
          <a:stretch>
            <a:fillRect/>
          </a:stretch>
        </p:blipFill>
        <p:spPr>
          <a:xfrm>
            <a:off x="152400" y="0"/>
            <a:ext cx="600075" cy="95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0"/>
            <a:ext cx="8229600" cy="1143000"/>
          </a:xfrm>
        </p:spPr>
        <p:txBody>
          <a:bodyPr/>
          <a:lstStyle/>
          <a:p>
            <a:r>
              <a:rPr lang="en-US" dirty="0"/>
              <a:t> </a:t>
            </a:r>
            <a:r>
              <a:rPr lang="en-US" dirty="0" smtClean="0"/>
              <a:t>Takeaways</a:t>
            </a:r>
            <a:endParaRPr lang="en-US" dirty="0"/>
          </a:p>
        </p:txBody>
      </p:sp>
      <p:sp>
        <p:nvSpPr>
          <p:cNvPr id="8" name="Content Placeholder 7"/>
          <p:cNvSpPr>
            <a:spLocks noGrp="1"/>
          </p:cNvSpPr>
          <p:nvPr>
            <p:ph idx="1"/>
          </p:nvPr>
        </p:nvSpPr>
        <p:spPr>
          <a:xfrm>
            <a:off x="457200" y="1600200"/>
            <a:ext cx="8229600" cy="2667000"/>
          </a:xfrm>
        </p:spPr>
        <p:txBody>
          <a:bodyPr>
            <a:normAutofit/>
          </a:bodyPr>
          <a:lstStyle/>
          <a:p>
            <a:pPr>
              <a:buFont typeface="Arial"/>
              <a:buChar char="•"/>
            </a:pPr>
            <a:r>
              <a:rPr lang="en-US" dirty="0" smtClean="0"/>
              <a:t>For the first time, horizontally oriented ice can be detected.</a:t>
            </a:r>
          </a:p>
          <a:p>
            <a:pPr>
              <a:buFont typeface="Arial"/>
              <a:buChar char="•"/>
            </a:pPr>
            <a:r>
              <a:rPr lang="en-US" dirty="0" smtClean="0"/>
              <a:t>Satellite collocation allows further understanding of cloud microphysics and cloud lifecycle (including precipitation).</a:t>
            </a:r>
          </a:p>
          <a:p>
            <a:pPr marL="0" indent="0">
              <a:buNone/>
            </a:pPr>
            <a:endParaRPr lang="en-US" dirty="0"/>
          </a:p>
        </p:txBody>
      </p:sp>
      <p:pic>
        <p:nvPicPr>
          <p:cNvPr id="5" name="Picture 4" descr="cimss-logo.png"/>
          <p:cNvPicPr>
            <a:picLocks noChangeAspect="1"/>
          </p:cNvPicPr>
          <p:nvPr/>
        </p:nvPicPr>
        <p:blipFill>
          <a:blip r:embed="rId2"/>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3"/>
          <a:stretch>
            <a:fillRect/>
          </a:stretch>
        </p:blipFill>
        <p:spPr>
          <a:xfrm>
            <a:off x="152400" y="0"/>
            <a:ext cx="600075" cy="952500"/>
          </a:xfrm>
          <a:prstGeom prst="rect">
            <a:avLst/>
          </a:prstGeom>
        </p:spPr>
      </p:pic>
      <p:sp>
        <p:nvSpPr>
          <p:cNvPr id="2" name="TextBox 1"/>
          <p:cNvSpPr txBox="1"/>
          <p:nvPr/>
        </p:nvSpPr>
        <p:spPr>
          <a:xfrm>
            <a:off x="3062878" y="4731603"/>
            <a:ext cx="3337922" cy="830997"/>
          </a:xfrm>
          <a:prstGeom prst="rect">
            <a:avLst/>
          </a:prstGeom>
          <a:noFill/>
        </p:spPr>
        <p:txBody>
          <a:bodyPr wrap="square" rtlCol="0">
            <a:spAutoFit/>
          </a:bodyPr>
          <a:lstStyle/>
          <a:p>
            <a:r>
              <a:rPr lang="en-US" sz="4800" dirty="0" smtClean="0"/>
              <a:t>Questions?</a:t>
            </a:r>
            <a:endParaRPr lang="en-US" sz="4800" dirty="0"/>
          </a:p>
        </p:txBody>
      </p:sp>
    </p:spTree>
    <p:extLst>
      <p:ext uri="{BB962C8B-B14F-4D97-AF65-F5344CB8AC3E}">
        <p14:creationId xmlns:p14="http://schemas.microsoft.com/office/powerpoint/2010/main" val="93521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0"/>
            <a:ext cx="8229600" cy="1143000"/>
          </a:xfrm>
        </p:spPr>
        <p:txBody>
          <a:bodyPr/>
          <a:lstStyle/>
          <a:p>
            <a:r>
              <a:rPr lang="en-US" dirty="0" smtClean="0"/>
              <a:t>Motivation</a:t>
            </a:r>
            <a:endParaRPr lang="en-US" dirty="0"/>
          </a:p>
        </p:txBody>
      </p:sp>
      <p:sp>
        <p:nvSpPr>
          <p:cNvPr id="8" name="Content Placeholder 7"/>
          <p:cNvSpPr>
            <a:spLocks noGrp="1"/>
          </p:cNvSpPr>
          <p:nvPr>
            <p:ph idx="1"/>
          </p:nvPr>
        </p:nvSpPr>
        <p:spPr>
          <a:xfrm>
            <a:off x="457200" y="1447800"/>
            <a:ext cx="8229600" cy="1143000"/>
          </a:xfrm>
        </p:spPr>
        <p:txBody>
          <a:bodyPr>
            <a:normAutofit/>
          </a:bodyPr>
          <a:lstStyle/>
          <a:p>
            <a:pPr lvl="1">
              <a:buFont typeface="Arial"/>
              <a:buChar char="•"/>
            </a:pPr>
            <a:r>
              <a:rPr lang="en-US" dirty="0" smtClean="0"/>
              <a:t>Unknown relationships between cloud physics and precipitation in maritime clouds.</a:t>
            </a:r>
          </a:p>
        </p:txBody>
      </p:sp>
      <p:pic>
        <p:nvPicPr>
          <p:cNvPr id="5" name="Picture 4" descr="cimss-logo.png"/>
          <p:cNvPicPr>
            <a:picLocks noChangeAspect="1"/>
          </p:cNvPicPr>
          <p:nvPr/>
        </p:nvPicPr>
        <p:blipFill>
          <a:blip r:embed="rId3"/>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4"/>
          <a:stretch>
            <a:fillRect/>
          </a:stretch>
        </p:blipFill>
        <p:spPr>
          <a:xfrm>
            <a:off x="152400" y="0"/>
            <a:ext cx="600075" cy="952500"/>
          </a:xfrm>
          <a:prstGeom prst="rect">
            <a:avLst/>
          </a:prstGeom>
        </p:spPr>
      </p:pic>
      <p:sp>
        <p:nvSpPr>
          <p:cNvPr id="9" name="Content Placeholder 7"/>
          <p:cNvSpPr txBox="1">
            <a:spLocks/>
          </p:cNvSpPr>
          <p:nvPr/>
        </p:nvSpPr>
        <p:spPr>
          <a:xfrm>
            <a:off x="457200" y="2590800"/>
            <a:ext cx="81534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en-US" dirty="0" smtClean="0"/>
              <a:t>Active and passive satellite remote sensing allows further understanding of these relationships.</a:t>
            </a:r>
          </a:p>
        </p:txBody>
      </p:sp>
      <p:sp>
        <p:nvSpPr>
          <p:cNvPr id="10" name="Content Placeholder 7"/>
          <p:cNvSpPr txBox="1">
            <a:spLocks/>
          </p:cNvSpPr>
          <p:nvPr/>
        </p:nvSpPr>
        <p:spPr>
          <a:xfrm>
            <a:off x="457200" y="3733800"/>
            <a:ext cx="81534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en-US" dirty="0" smtClean="0"/>
              <a:t>Mid-level, mid-latitude maritime clouds exhibit an unexpected horizontally oriented ice signature.</a:t>
            </a:r>
          </a:p>
        </p:txBody>
      </p:sp>
      <p:sp>
        <p:nvSpPr>
          <p:cNvPr id="11" name="Content Placeholder 7"/>
          <p:cNvSpPr txBox="1">
            <a:spLocks/>
          </p:cNvSpPr>
          <p:nvPr/>
        </p:nvSpPr>
        <p:spPr>
          <a:xfrm>
            <a:off x="457200" y="4876800"/>
            <a:ext cx="81534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a:buChar char="•"/>
            </a:pPr>
            <a:r>
              <a:rPr lang="en-US" dirty="0" smtClean="0"/>
              <a:t>Large implications for observable cloud properties, cloud lifecycle, and the global water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304800"/>
            <a:ext cx="8229600" cy="1752600"/>
          </a:xfrm>
        </p:spPr>
        <p:txBody>
          <a:bodyPr>
            <a:normAutofit/>
          </a:bodyPr>
          <a:lstStyle/>
          <a:p>
            <a:r>
              <a:rPr lang="en-US" dirty="0" smtClean="0"/>
              <a:t>Instrumentation and a Brief Outline</a:t>
            </a:r>
            <a:endParaRPr lang="en-US" dirty="0"/>
          </a:p>
        </p:txBody>
      </p:sp>
      <p:pic>
        <p:nvPicPr>
          <p:cNvPr id="5" name="Picture 4" descr="cimss-logo.png"/>
          <p:cNvPicPr>
            <a:picLocks noChangeAspect="1"/>
          </p:cNvPicPr>
          <p:nvPr/>
        </p:nvPicPr>
        <p:blipFill>
          <a:blip r:embed="rId3"/>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4"/>
          <a:stretch>
            <a:fillRect/>
          </a:stretch>
        </p:blipFill>
        <p:spPr>
          <a:xfrm>
            <a:off x="152400" y="0"/>
            <a:ext cx="600075" cy="952500"/>
          </a:xfrm>
          <a:prstGeom prst="rect">
            <a:avLst/>
          </a:prstGeom>
        </p:spPr>
      </p:pic>
      <p:pic>
        <p:nvPicPr>
          <p:cNvPr id="9" name="Picture 8" descr="A-Train.jpg"/>
          <p:cNvPicPr>
            <a:picLocks noChangeAspect="1"/>
          </p:cNvPicPr>
          <p:nvPr/>
        </p:nvPicPr>
        <p:blipFill rotWithShape="1">
          <a:blip r:embed="rId5">
            <a:extLst>
              <a:ext uri="{28A0092B-C50C-407E-A947-70E740481C1C}">
                <a14:useLocalDpi xmlns:a14="http://schemas.microsoft.com/office/drawing/2010/main" val="0"/>
              </a:ext>
            </a:extLst>
          </a:blip>
          <a:srcRect b="30250"/>
          <a:stretch/>
        </p:blipFill>
        <p:spPr>
          <a:xfrm>
            <a:off x="533400" y="2286000"/>
            <a:ext cx="8205304" cy="2484830"/>
          </a:xfrm>
          <a:prstGeom prst="rect">
            <a:avLst/>
          </a:prstGeom>
        </p:spPr>
      </p:pic>
      <p:sp>
        <p:nvSpPr>
          <p:cNvPr id="2" name="TextBox 1"/>
          <p:cNvSpPr txBox="1"/>
          <p:nvPr/>
        </p:nvSpPr>
        <p:spPr>
          <a:xfrm>
            <a:off x="533400" y="4953000"/>
            <a:ext cx="8153400" cy="1938992"/>
          </a:xfrm>
          <a:prstGeom prst="rect">
            <a:avLst/>
          </a:prstGeom>
          <a:noFill/>
        </p:spPr>
        <p:txBody>
          <a:bodyPr wrap="square" rtlCol="0">
            <a:spAutoFit/>
          </a:bodyPr>
          <a:lstStyle/>
          <a:p>
            <a:pPr marL="400050" indent="-400050">
              <a:buAutoNum type="romanLcPeriod"/>
            </a:pPr>
            <a:r>
              <a:rPr lang="en-US" sz="2000" dirty="0" smtClean="0"/>
              <a:t>Horizontal ice definition</a:t>
            </a:r>
          </a:p>
          <a:p>
            <a:pPr marL="400050" indent="-400050">
              <a:buAutoNum type="romanLcPeriod"/>
            </a:pPr>
            <a:r>
              <a:rPr lang="en-US" sz="2000" dirty="0" smtClean="0"/>
              <a:t>Case study</a:t>
            </a:r>
          </a:p>
          <a:p>
            <a:pPr marL="400050" indent="-400050">
              <a:buAutoNum type="romanLcPeriod"/>
            </a:pPr>
            <a:r>
              <a:rPr lang="en-US" sz="2000" dirty="0" smtClean="0"/>
              <a:t>Microphysics</a:t>
            </a:r>
          </a:p>
          <a:p>
            <a:pPr marL="400050" indent="-400050">
              <a:buAutoNum type="romanLcPeriod"/>
            </a:pPr>
            <a:r>
              <a:rPr lang="en-US" sz="2000" dirty="0" smtClean="0"/>
              <a:t>Statistical Results</a:t>
            </a:r>
          </a:p>
          <a:p>
            <a:pPr marL="400050" indent="-400050">
              <a:buAutoNum type="romanLcPeriod"/>
            </a:pPr>
            <a:r>
              <a:rPr lang="en-US" sz="2000" dirty="0" smtClean="0"/>
              <a:t>The future dataset</a:t>
            </a:r>
          </a:p>
          <a:p>
            <a:pPr marL="400050" indent="-400050">
              <a:buAutoNum type="romanLcPeriod"/>
            </a:pPr>
            <a:endParaRPr lang="en-US" sz="2000" dirty="0"/>
          </a:p>
        </p:txBody>
      </p:sp>
      <p:sp>
        <p:nvSpPr>
          <p:cNvPr id="3" name="Content Placeholder 2"/>
          <p:cNvSpPr>
            <a:spLocks noGrp="1"/>
          </p:cNvSpPr>
          <p:nvPr>
            <p:ph idx="1"/>
          </p:nvPr>
        </p:nvSpPr>
        <p:spPr>
          <a:xfrm>
            <a:off x="2133600" y="1447800"/>
            <a:ext cx="5334000" cy="685800"/>
          </a:xfrm>
        </p:spPr>
        <p:txBody>
          <a:bodyPr/>
          <a:lstStyle/>
          <a:p>
            <a:pPr marL="0" indent="0">
              <a:buNone/>
            </a:pPr>
            <a:r>
              <a:rPr lang="en-US" b="1" dirty="0" smtClean="0"/>
              <a:t>CloudSat &amp; CALIOP &amp; MODIS</a:t>
            </a:r>
            <a:endParaRPr lang="en-US" b="1" dirty="0"/>
          </a:p>
        </p:txBody>
      </p:sp>
      <p:sp>
        <p:nvSpPr>
          <p:cNvPr id="8" name="Rectangle 7"/>
          <p:cNvSpPr/>
          <p:nvPr/>
        </p:nvSpPr>
        <p:spPr>
          <a:xfrm>
            <a:off x="1981200" y="1371600"/>
            <a:ext cx="5410200" cy="838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19600" y="2362200"/>
            <a:ext cx="3048000" cy="1143000"/>
          </a:xfrm>
          <a:prstGeom prst="rect">
            <a:avLst/>
          </a:prstGeom>
          <a:noFill/>
          <a:ln w="28575" cmpd="sng">
            <a:solidFill>
              <a:srgbClr val="C0504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216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1828800"/>
          </a:xfrm>
        </p:spPr>
        <p:txBody>
          <a:bodyPr>
            <a:normAutofit/>
          </a:bodyPr>
          <a:lstStyle/>
          <a:p>
            <a:r>
              <a:rPr lang="en-US" sz="3000" dirty="0" smtClean="0"/>
              <a:t>A strange phenomena was observed in early CALIOP data – strong backscatter from horizontally oriented ice in clouds.</a:t>
            </a:r>
            <a:endParaRPr lang="en-US" sz="3000" dirty="0"/>
          </a:p>
        </p:txBody>
      </p:sp>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p:cNvSpPr txBox="1">
            <a:spLocks/>
          </p:cNvSpPr>
          <p:nvPr/>
        </p:nvSpPr>
        <p:spPr>
          <a:xfrm>
            <a:off x="914400" y="0"/>
            <a:ext cx="7239000" cy="1295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CALIOP Context</a:t>
            </a:r>
          </a:p>
          <a:p>
            <a:r>
              <a:rPr lang="en-US" dirty="0" smtClean="0"/>
              <a:t>Definition of HOIC… </a:t>
            </a:r>
            <a:endParaRPr lang="en-US" dirty="0"/>
          </a:p>
        </p:txBody>
      </p:sp>
      <p:pic>
        <p:nvPicPr>
          <p:cNvPr id="6" name="Picture 5" descr="cimss-logo.png"/>
          <p:cNvPicPr>
            <a:picLocks noChangeAspect="1"/>
          </p:cNvPicPr>
          <p:nvPr/>
        </p:nvPicPr>
        <p:blipFill>
          <a:blip r:embed="rId3"/>
          <a:stretch>
            <a:fillRect/>
          </a:stretch>
        </p:blipFill>
        <p:spPr>
          <a:xfrm>
            <a:off x="7829550" y="0"/>
            <a:ext cx="1314450" cy="952500"/>
          </a:xfrm>
          <a:prstGeom prst="rect">
            <a:avLst/>
          </a:prstGeom>
        </p:spPr>
      </p:pic>
      <p:pic>
        <p:nvPicPr>
          <p:cNvPr id="7" name="Picture 6" descr="uw logo.png"/>
          <p:cNvPicPr>
            <a:picLocks noChangeAspect="1"/>
          </p:cNvPicPr>
          <p:nvPr/>
        </p:nvPicPr>
        <p:blipFill>
          <a:blip r:embed="rId4"/>
          <a:stretch>
            <a:fillRect/>
          </a:stretch>
        </p:blipFill>
        <p:spPr>
          <a:xfrm>
            <a:off x="152400" y="0"/>
            <a:ext cx="600075" cy="952500"/>
          </a:xfrm>
          <a:prstGeom prst="rect">
            <a:avLst/>
          </a:prstGeom>
        </p:spPr>
      </p:pic>
      <p:cxnSp>
        <p:nvCxnSpPr>
          <p:cNvPr id="12" name="Straight Connector 11"/>
          <p:cNvCxnSpPr/>
          <p:nvPr/>
        </p:nvCxnSpPr>
        <p:spPr>
          <a:xfrm>
            <a:off x="-3810000" y="1676400"/>
            <a:ext cx="1447800" cy="4267200"/>
          </a:xfrm>
          <a:prstGeom prst="line">
            <a:avLst/>
          </a:prstGeom>
          <a:ln w="28575" cmpd="sng"/>
        </p:spPr>
        <p:style>
          <a:lnRef idx="2">
            <a:schemeClr val="accent2"/>
          </a:lnRef>
          <a:fillRef idx="0">
            <a:schemeClr val="accent2"/>
          </a:fillRef>
          <a:effectRef idx="1">
            <a:schemeClr val="accent2"/>
          </a:effectRef>
          <a:fontRef idx="minor">
            <a:schemeClr val="tx1"/>
          </a:fontRef>
        </p:style>
      </p:cxnSp>
      <p:sp>
        <p:nvSpPr>
          <p:cNvPr id="29" name="Rectangle 28"/>
          <p:cNvSpPr/>
          <p:nvPr/>
        </p:nvSpPr>
        <p:spPr>
          <a:xfrm rot="20411377">
            <a:off x="-2687069" y="5403769"/>
            <a:ext cx="481793" cy="579308"/>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57200" y="2514599"/>
            <a:ext cx="8229600" cy="1828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smtClean="0"/>
          </a:p>
          <a:p>
            <a:r>
              <a:rPr lang="en-US" sz="3000" dirty="0" smtClean="0"/>
              <a:t>Smaller nadir angle allowed the Lidar to observe </a:t>
            </a:r>
            <a:r>
              <a:rPr lang="en-US" sz="3000" b="1" dirty="0" smtClean="0"/>
              <a:t>specular reflection </a:t>
            </a:r>
            <a:r>
              <a:rPr lang="en-US" sz="3000" dirty="0" smtClean="0"/>
              <a:t>from horizontally oriented ice.</a:t>
            </a:r>
          </a:p>
          <a:p>
            <a:pPr marL="0" indent="0">
              <a:buNone/>
            </a:pPr>
            <a:r>
              <a:rPr lang="en-US" sz="3000" dirty="0"/>
              <a:t>	</a:t>
            </a:r>
            <a:r>
              <a:rPr lang="en-US" sz="3000" dirty="0" smtClean="0"/>
              <a:t> </a:t>
            </a:r>
          </a:p>
          <a:p>
            <a:endParaRPr lang="en-US" sz="2800" dirty="0" smtClean="0"/>
          </a:p>
          <a:p>
            <a:pPr marL="0" indent="0">
              <a:buFont typeface="Arial" pitchFamily="34" charset="0"/>
              <a:buNone/>
            </a:pPr>
            <a:endParaRPr lang="en-US" sz="3000" dirty="0"/>
          </a:p>
        </p:txBody>
      </p:sp>
      <p:sp>
        <p:nvSpPr>
          <p:cNvPr id="14" name="Content Placeholder 2"/>
          <p:cNvSpPr txBox="1">
            <a:spLocks/>
          </p:cNvSpPr>
          <p:nvPr/>
        </p:nvSpPr>
        <p:spPr>
          <a:xfrm>
            <a:off x="457200" y="3505199"/>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p>
          <a:p>
            <a:r>
              <a:rPr lang="en-US" sz="2800" b="1" dirty="0" smtClean="0"/>
              <a:t>What is horizontally oriented ice?</a:t>
            </a:r>
          </a:p>
          <a:p>
            <a:pPr marL="0" indent="0">
              <a:buNone/>
            </a:pPr>
            <a:endParaRPr lang="en-US" sz="2800" b="1" dirty="0" smtClean="0"/>
          </a:p>
          <a:p>
            <a:pPr marL="0" indent="0">
              <a:buFont typeface="Arial" pitchFamily="34" charset="0"/>
              <a:buNone/>
            </a:pPr>
            <a:endParaRPr lang="en-US" sz="3000" dirty="0"/>
          </a:p>
        </p:txBody>
      </p:sp>
      <p:sp>
        <p:nvSpPr>
          <p:cNvPr id="2" name="Rectangle 1"/>
          <p:cNvSpPr/>
          <p:nvPr/>
        </p:nvSpPr>
        <p:spPr>
          <a:xfrm>
            <a:off x="838200" y="6019800"/>
            <a:ext cx="3352800" cy="228600"/>
          </a:xfrm>
          <a:prstGeom prst="rect">
            <a:avLst/>
          </a:prstGeom>
          <a:solidFill>
            <a:schemeClr val="bg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724400" y="6019800"/>
            <a:ext cx="3352800" cy="228600"/>
          </a:xfrm>
          <a:prstGeom prst="rect">
            <a:avLst/>
          </a:prstGeom>
          <a:solidFill>
            <a:schemeClr val="bg2"/>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438400" y="4876800"/>
            <a:ext cx="0" cy="11430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400800" y="4876800"/>
            <a:ext cx="0" cy="11430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057400" y="4876800"/>
            <a:ext cx="381000" cy="11430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5181600" y="4876800"/>
            <a:ext cx="1219200" cy="11430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2438400" y="4800600"/>
            <a:ext cx="381000" cy="1219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400800" y="4876800"/>
            <a:ext cx="1295400" cy="11430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3303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9-07 at 4.41.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34" y="0"/>
            <a:ext cx="6925166" cy="6934148"/>
          </a:xfrm>
          <a:prstGeom prst="rect">
            <a:avLst/>
          </a:prstGeom>
        </p:spPr>
      </p:pic>
    </p:spTree>
    <p:extLst>
      <p:ext uri="{BB962C8B-B14F-4D97-AF65-F5344CB8AC3E}">
        <p14:creationId xmlns:p14="http://schemas.microsoft.com/office/powerpoint/2010/main" val="2172854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cas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238" b="1911"/>
          <a:stretch/>
        </p:blipFill>
        <p:spPr>
          <a:xfrm>
            <a:off x="0" y="0"/>
            <a:ext cx="8597498" cy="2252480"/>
          </a:xfrm>
        </p:spPr>
      </p:pic>
      <p:pic>
        <p:nvPicPr>
          <p:cNvPr id="8" name="Picture 7" descr="cas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0"/>
            <a:ext cx="8686800" cy="2264833"/>
          </a:xfrm>
          <a:prstGeom prst="rect">
            <a:avLst/>
          </a:prstGeom>
        </p:spPr>
      </p:pic>
      <p:pic>
        <p:nvPicPr>
          <p:cNvPr id="9" name="Picture 8" descr="cas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5800"/>
            <a:ext cx="8686800" cy="2264833"/>
          </a:xfrm>
          <a:prstGeom prst="rect">
            <a:avLst/>
          </a:prstGeom>
        </p:spPr>
      </p:pic>
    </p:spTree>
    <p:extLst>
      <p:ext uri="{BB962C8B-B14F-4D97-AF65-F5344CB8AC3E}">
        <p14:creationId xmlns:p14="http://schemas.microsoft.com/office/powerpoint/2010/main" val="3131537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p:cNvSpPr txBox="1">
            <a:spLocks/>
          </p:cNvSpPr>
          <p:nvPr/>
        </p:nvSpPr>
        <p:spPr>
          <a:xfrm>
            <a:off x="457200" y="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Horizontally Oriented Ice Microphysics</a:t>
            </a:r>
            <a:endParaRPr lang="en-US" dirty="0"/>
          </a:p>
        </p:txBody>
      </p:sp>
      <p:pic>
        <p:nvPicPr>
          <p:cNvPr id="6" name="Picture 5" descr="cimss-logo.png"/>
          <p:cNvPicPr>
            <a:picLocks noChangeAspect="1"/>
          </p:cNvPicPr>
          <p:nvPr/>
        </p:nvPicPr>
        <p:blipFill>
          <a:blip r:embed="rId3"/>
          <a:stretch>
            <a:fillRect/>
          </a:stretch>
        </p:blipFill>
        <p:spPr>
          <a:xfrm>
            <a:off x="7829550" y="0"/>
            <a:ext cx="1314450" cy="952500"/>
          </a:xfrm>
          <a:prstGeom prst="rect">
            <a:avLst/>
          </a:prstGeom>
        </p:spPr>
      </p:pic>
      <p:pic>
        <p:nvPicPr>
          <p:cNvPr id="7" name="Picture 6" descr="uw logo.png"/>
          <p:cNvPicPr>
            <a:picLocks noChangeAspect="1"/>
          </p:cNvPicPr>
          <p:nvPr/>
        </p:nvPicPr>
        <p:blipFill>
          <a:blip r:embed="rId4"/>
          <a:stretch>
            <a:fillRect/>
          </a:stretch>
        </p:blipFill>
        <p:spPr>
          <a:xfrm>
            <a:off x="152400" y="0"/>
            <a:ext cx="600075" cy="952500"/>
          </a:xfrm>
          <a:prstGeom prst="rect">
            <a:avLst/>
          </a:prstGeom>
        </p:spPr>
      </p:pic>
      <p:pic>
        <p:nvPicPr>
          <p:cNvPr id="8" name="Picture 7" descr="Screen Shot 2014-05-01 at 9.59.55 PM.png"/>
          <p:cNvPicPr>
            <a:picLocks noChangeAspect="1"/>
          </p:cNvPicPr>
          <p:nvPr/>
        </p:nvPicPr>
        <p:blipFill rotWithShape="1">
          <a:blip r:embed="rId5">
            <a:extLst>
              <a:ext uri="{28A0092B-C50C-407E-A947-70E740481C1C}">
                <a14:useLocalDpi xmlns:a14="http://schemas.microsoft.com/office/drawing/2010/main" val="0"/>
              </a:ext>
            </a:extLst>
          </a:blip>
          <a:srcRect b="24048"/>
          <a:stretch/>
        </p:blipFill>
        <p:spPr>
          <a:xfrm>
            <a:off x="1799417" y="4114800"/>
            <a:ext cx="5744383" cy="2590800"/>
          </a:xfrm>
          <a:prstGeom prst="rect">
            <a:avLst/>
          </a:prstGeom>
        </p:spPr>
      </p:pic>
      <p:sp>
        <p:nvSpPr>
          <p:cNvPr id="9" name="Content Placeholder 2"/>
          <p:cNvSpPr txBox="1">
            <a:spLocks/>
          </p:cNvSpPr>
          <p:nvPr/>
        </p:nvSpPr>
        <p:spPr>
          <a:xfrm>
            <a:off x="457200" y="1219200"/>
            <a:ext cx="8305800" cy="3048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Horizontally oriented ice crystals do not depolarize CALIOP backscatter </a:t>
            </a:r>
          </a:p>
          <a:p>
            <a:endParaRPr lang="en-US" sz="2800" dirty="0" smtClean="0"/>
          </a:p>
          <a:p>
            <a:r>
              <a:rPr lang="en-US" sz="2800" dirty="0" smtClean="0"/>
              <a:t>HOIC have unique depolarization ratio signature in CALIOP products</a:t>
            </a:r>
          </a:p>
          <a:p>
            <a:endParaRPr lang="en-US" sz="2800" dirty="0" smtClean="0"/>
          </a:p>
          <a:p>
            <a:r>
              <a:rPr lang="en-US" sz="2800" dirty="0"/>
              <a:t>Definitely observing horizontally oriented ice!</a:t>
            </a:r>
          </a:p>
          <a:p>
            <a:pPr marL="0" indent="0">
              <a:buNone/>
            </a:pPr>
            <a:endParaRPr lang="en-US" sz="2800" dirty="0" smtClean="0"/>
          </a:p>
          <a:p>
            <a:pPr marL="0" indent="0">
              <a:lnSpc>
                <a:spcPct val="120000"/>
              </a:lnSpc>
              <a:buFont typeface="Arial" pitchFamily="34" charset="0"/>
              <a:buNone/>
            </a:pPr>
            <a:endParaRPr lang="en-US" sz="2800" dirty="0"/>
          </a:p>
        </p:txBody>
      </p:sp>
    </p:spTree>
    <p:extLst>
      <p:ext uri="{BB962C8B-B14F-4D97-AF65-F5344CB8AC3E}">
        <p14:creationId xmlns:p14="http://schemas.microsoft.com/office/powerpoint/2010/main" val="1347715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09-05 at 10.20.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157" y="1617594"/>
            <a:ext cx="5610443" cy="3259206"/>
          </a:xfrm>
          <a:prstGeom prst="rect">
            <a:avLst/>
          </a:prstGeom>
        </p:spPr>
      </p:pic>
      <p:sp>
        <p:nvSpPr>
          <p:cNvPr id="3" name="Content Placeholder 2"/>
          <p:cNvSpPr>
            <a:spLocks noGrp="1"/>
          </p:cNvSpPr>
          <p:nvPr>
            <p:ph idx="1"/>
          </p:nvPr>
        </p:nvSpPr>
        <p:spPr>
          <a:xfrm>
            <a:off x="0" y="1600200"/>
            <a:ext cx="3962400" cy="5105399"/>
          </a:xfrm>
        </p:spPr>
        <p:txBody>
          <a:bodyPr>
            <a:noAutofit/>
          </a:bodyPr>
          <a:lstStyle/>
          <a:p>
            <a:r>
              <a:rPr lang="en-US" sz="2400" dirty="0" smtClean="0"/>
              <a:t>CALIOP V3 phase retrieval (Hu et al. 2009) with constraints:</a:t>
            </a:r>
          </a:p>
          <a:p>
            <a:pPr lvl="1"/>
            <a:r>
              <a:rPr lang="en-US" sz="2400" dirty="0" smtClean="0"/>
              <a:t>Mid-level (cloud </a:t>
            </a:r>
            <a:r>
              <a:rPr lang="en-US" sz="2400" dirty="0"/>
              <a:t>tops less than 5 </a:t>
            </a:r>
            <a:r>
              <a:rPr lang="en-US" sz="2400" dirty="0" smtClean="0"/>
              <a:t>km)</a:t>
            </a:r>
            <a:endParaRPr lang="en-US" sz="2400" dirty="0"/>
          </a:p>
          <a:p>
            <a:pPr lvl="1"/>
            <a:r>
              <a:rPr lang="en-US" sz="2400" dirty="0" smtClean="0"/>
              <a:t>Mid-latitude (</a:t>
            </a:r>
            <a:r>
              <a:rPr lang="it-IT" sz="2400" dirty="0" smtClean="0"/>
              <a:t>30 </a:t>
            </a:r>
            <a:r>
              <a:rPr lang="it-IT" sz="2400" dirty="0"/>
              <a:t>-</a:t>
            </a:r>
            <a:r>
              <a:rPr lang="it-IT" sz="2400" dirty="0" smtClean="0"/>
              <a:t> 60</a:t>
            </a:r>
            <a:r>
              <a:rPr lang="it-IT" sz="2400" baseline="30000" dirty="0" smtClean="0"/>
              <a:t>o</a:t>
            </a:r>
            <a:r>
              <a:rPr lang="it-IT" sz="2400" dirty="0" smtClean="0"/>
              <a:t> </a:t>
            </a:r>
            <a:r>
              <a:rPr lang="en-US" sz="2400" dirty="0" smtClean="0"/>
              <a:t>N and S)</a:t>
            </a:r>
          </a:p>
          <a:p>
            <a:pPr>
              <a:buFont typeface="Arial"/>
              <a:buChar char="•"/>
            </a:pPr>
            <a:r>
              <a:rPr lang="en-US" sz="2400" dirty="0" smtClean="0">
                <a:solidFill>
                  <a:srgbClr val="000000"/>
                </a:solidFill>
              </a:rPr>
              <a:t>Clouds with HOIC may increase chances of surface [ice?] precipitation.</a:t>
            </a:r>
            <a:endParaRPr lang="it-IT" sz="2400" dirty="0" smtClean="0">
              <a:solidFill>
                <a:srgbClr val="000000"/>
              </a:solidFill>
            </a:endParaRPr>
          </a:p>
          <a:p>
            <a:pPr marL="457200" lvl="1" indent="0">
              <a:buNone/>
            </a:pPr>
            <a:endParaRPr lang="en-US" sz="2400" dirty="0" smtClean="0">
              <a:solidFill>
                <a:srgbClr val="FF0000"/>
              </a:solidFill>
            </a:endParaRPr>
          </a:p>
        </p:txBody>
      </p:sp>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Statistical Preliminary Results</a:t>
            </a:r>
            <a:endParaRPr lang="en-US" dirty="0"/>
          </a:p>
        </p:txBody>
      </p:sp>
      <p:pic>
        <p:nvPicPr>
          <p:cNvPr id="6" name="Picture 5" descr="cimss-logo.png"/>
          <p:cNvPicPr>
            <a:picLocks noChangeAspect="1"/>
          </p:cNvPicPr>
          <p:nvPr/>
        </p:nvPicPr>
        <p:blipFill>
          <a:blip r:embed="rId4"/>
          <a:stretch>
            <a:fillRect/>
          </a:stretch>
        </p:blipFill>
        <p:spPr>
          <a:xfrm>
            <a:off x="7829550" y="0"/>
            <a:ext cx="1314450" cy="952500"/>
          </a:xfrm>
          <a:prstGeom prst="rect">
            <a:avLst/>
          </a:prstGeom>
        </p:spPr>
      </p:pic>
      <p:pic>
        <p:nvPicPr>
          <p:cNvPr id="7" name="Picture 6" descr="uw logo.png"/>
          <p:cNvPicPr>
            <a:picLocks noChangeAspect="1"/>
          </p:cNvPicPr>
          <p:nvPr/>
        </p:nvPicPr>
        <p:blipFill>
          <a:blip r:embed="rId5"/>
          <a:stretch>
            <a:fillRect/>
          </a:stretch>
        </p:blipFill>
        <p:spPr>
          <a:xfrm>
            <a:off x="152400" y="0"/>
            <a:ext cx="600075" cy="952500"/>
          </a:xfrm>
          <a:prstGeom prst="rect">
            <a:avLst/>
          </a:prstGeom>
        </p:spPr>
      </p:pic>
      <p:pic>
        <p:nvPicPr>
          <p:cNvPr id="2" name="Picture 1" descr="Screen Shot 2014-09-04 at 10.37.4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3429000"/>
            <a:ext cx="2883834" cy="2349500"/>
          </a:xfrm>
          <a:prstGeom prst="rect">
            <a:avLst/>
          </a:prstGeom>
        </p:spPr>
      </p:pic>
      <p:pic>
        <p:nvPicPr>
          <p:cNvPr id="8" name="Picture 7" descr="Screen Shot 2014-09-05 at 12.47.3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1" y="1371600"/>
            <a:ext cx="5230090" cy="2133600"/>
          </a:xfrm>
          <a:prstGeom prst="rect">
            <a:avLst/>
          </a:prstGeom>
        </p:spPr>
      </p:pic>
    </p:spTree>
    <p:extLst>
      <p:ext uri="{BB962C8B-B14F-4D97-AF65-F5344CB8AC3E}">
        <p14:creationId xmlns:p14="http://schemas.microsoft.com/office/powerpoint/2010/main" val="41215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bitmatch.png"/>
          <p:cNvPicPr>
            <a:picLocks noChangeAspect="1"/>
          </p:cNvPicPr>
          <p:nvPr/>
        </p:nvPicPr>
        <p:blipFill rotWithShape="1">
          <a:blip r:embed="rId3">
            <a:extLst>
              <a:ext uri="{28A0092B-C50C-407E-A947-70E740481C1C}">
                <a14:useLocalDpi xmlns:a14="http://schemas.microsoft.com/office/drawing/2010/main" val="0"/>
              </a:ext>
            </a:extLst>
          </a:blip>
          <a:srcRect l="12332" t="-5666" r="10227" b="5666"/>
          <a:stretch/>
        </p:blipFill>
        <p:spPr>
          <a:xfrm>
            <a:off x="4233310" y="4038600"/>
            <a:ext cx="4910690" cy="2826400"/>
          </a:xfrm>
          <a:prstGeom prst="rect">
            <a:avLst/>
          </a:prstGeom>
        </p:spPr>
      </p:pic>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0"/>
            <a:ext cx="8229600" cy="1143000"/>
          </a:xfrm>
        </p:spPr>
        <p:txBody>
          <a:bodyPr/>
          <a:lstStyle/>
          <a:p>
            <a:r>
              <a:rPr lang="en-US" dirty="0" smtClean="0"/>
              <a:t>Big Picture Dataset</a:t>
            </a:r>
            <a:endParaRPr lang="en-US" dirty="0"/>
          </a:p>
        </p:txBody>
      </p:sp>
      <p:sp>
        <p:nvSpPr>
          <p:cNvPr id="8" name="Content Placeholder 7"/>
          <p:cNvSpPr>
            <a:spLocks noGrp="1"/>
          </p:cNvSpPr>
          <p:nvPr>
            <p:ph idx="1"/>
          </p:nvPr>
        </p:nvSpPr>
        <p:spPr>
          <a:xfrm>
            <a:off x="457200" y="1066801"/>
            <a:ext cx="8229600" cy="1600200"/>
          </a:xfrm>
        </p:spPr>
        <p:txBody>
          <a:bodyPr>
            <a:normAutofit/>
          </a:bodyPr>
          <a:lstStyle/>
          <a:p>
            <a:pPr>
              <a:buFont typeface="Arial"/>
              <a:buChar char="•"/>
            </a:pPr>
            <a:r>
              <a:rPr lang="en-US" sz="2400" dirty="0" smtClean="0"/>
              <a:t>Collocated products from CloudSat, CALIOP, and MODIS. </a:t>
            </a:r>
          </a:p>
          <a:p>
            <a:pPr marL="342900" lvl="1" indent="-342900">
              <a:buFont typeface="Arial"/>
              <a:buChar char="•"/>
            </a:pPr>
            <a:r>
              <a:rPr lang="en-US" sz="2400" dirty="0"/>
              <a:t>CALIOP changed its viewing angle November </a:t>
            </a:r>
            <a:r>
              <a:rPr lang="en-US" sz="2400" dirty="0" smtClean="0"/>
              <a:t>2007.</a:t>
            </a:r>
          </a:p>
          <a:p>
            <a:pPr marL="342900" lvl="1" indent="-342900">
              <a:buFont typeface="Arial"/>
              <a:buChar char="•"/>
            </a:pPr>
            <a:r>
              <a:rPr lang="en-US" sz="2400" dirty="0" smtClean="0">
                <a:solidFill>
                  <a:srgbClr val="FF0000"/>
                </a:solidFill>
              </a:rPr>
              <a:t>Opportune dataset spanning 08/06 – 11/07</a:t>
            </a:r>
          </a:p>
          <a:p>
            <a:pPr marL="0" indent="0">
              <a:buNone/>
            </a:pPr>
            <a:endParaRPr lang="en-US" sz="2400" dirty="0">
              <a:solidFill>
                <a:srgbClr val="FF0000"/>
              </a:solidFill>
            </a:endParaRPr>
          </a:p>
        </p:txBody>
      </p:sp>
      <p:pic>
        <p:nvPicPr>
          <p:cNvPr id="5" name="Picture 4" descr="cimss-logo.png"/>
          <p:cNvPicPr>
            <a:picLocks noChangeAspect="1"/>
          </p:cNvPicPr>
          <p:nvPr/>
        </p:nvPicPr>
        <p:blipFill>
          <a:blip r:embed="rId4"/>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5"/>
          <a:stretch>
            <a:fillRect/>
          </a:stretch>
        </p:blipFill>
        <p:spPr>
          <a:xfrm>
            <a:off x="152400" y="0"/>
            <a:ext cx="600075" cy="952500"/>
          </a:xfrm>
          <a:prstGeom prst="rect">
            <a:avLst/>
          </a:prstGeom>
        </p:spPr>
      </p:pic>
      <p:pic>
        <p:nvPicPr>
          <p:cNvPr id="11" name="Picture 10" descr="orbitfull.png"/>
          <p:cNvPicPr>
            <a:picLocks noChangeAspect="1"/>
          </p:cNvPicPr>
          <p:nvPr/>
        </p:nvPicPr>
        <p:blipFill rotWithShape="1">
          <a:blip r:embed="rId6">
            <a:extLst>
              <a:ext uri="{28A0092B-C50C-407E-A947-70E740481C1C}">
                <a14:useLocalDpi xmlns:a14="http://schemas.microsoft.com/office/drawing/2010/main" val="0"/>
              </a:ext>
            </a:extLst>
          </a:blip>
          <a:srcRect l="15186" t="3668" r="13132" b="10331"/>
          <a:stretch/>
        </p:blipFill>
        <p:spPr>
          <a:xfrm>
            <a:off x="92364" y="2380856"/>
            <a:ext cx="4860636" cy="2364326"/>
          </a:xfrm>
          <a:prstGeom prst="rect">
            <a:avLst/>
          </a:prstGeom>
        </p:spPr>
      </p:pic>
    </p:spTree>
    <p:extLst>
      <p:ext uri="{BB962C8B-B14F-4D97-AF65-F5344CB8AC3E}">
        <p14:creationId xmlns:p14="http://schemas.microsoft.com/office/powerpoint/2010/main" val="935216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6346</TotalTime>
  <Words>1207</Words>
  <Application>Microsoft Office PowerPoint</Application>
  <PresentationFormat>On-screen Show (4:3)</PresentationFormat>
  <Paragraphs>107</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Horizontally Oriented Ice and Precipitation in Maritime Clouds Using CloudSat, CALIOP, and MODIS Observations</vt:lpstr>
      <vt:lpstr>Motivation</vt:lpstr>
      <vt:lpstr>Instrumentation and a Brief Outline</vt:lpstr>
      <vt:lpstr>PowerPoint Presentation</vt:lpstr>
      <vt:lpstr>PowerPoint Presentation</vt:lpstr>
      <vt:lpstr>PowerPoint Presentation</vt:lpstr>
      <vt:lpstr>PowerPoint Presentation</vt:lpstr>
      <vt:lpstr>PowerPoint Presentation</vt:lpstr>
      <vt:lpstr>Big Picture Dataset</vt:lpstr>
      <vt:lpstr> 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Letterly</dc:creator>
  <cp:lastModifiedBy>Nida</cp:lastModifiedBy>
  <cp:revision>76</cp:revision>
  <dcterms:created xsi:type="dcterms:W3CDTF">2014-08-27T01:44:37Z</dcterms:created>
  <dcterms:modified xsi:type="dcterms:W3CDTF">2014-09-10T12:57:58Z</dcterms:modified>
</cp:coreProperties>
</file>